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 Black"/>
      <p:bold r:id="rId29"/>
      <p:boldItalic r:id="rId30"/>
    </p:embeddedFont>
    <p:embeddedFont>
      <p:font typeface="Libre Franklin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Roboto Medium"/>
      <p:regular r:id="rId39"/>
      <p:bold r:id="rId40"/>
      <p:italic r:id="rId41"/>
      <p:boldItalic r:id="rId42"/>
    </p:embeddedFont>
    <p:embeddedFont>
      <p:font typeface="Poppins"/>
      <p:regular r:id="rId43"/>
      <p:bold r:id="rId44"/>
      <p:italic r:id="rId45"/>
      <p:boldItalic r:id="rId46"/>
    </p:embeddedFont>
    <p:embeddedFont>
      <p:font typeface="Montserrat"/>
      <p:regular r:id="rId47"/>
      <p:bold r:id="rId48"/>
      <p:italic r:id="rId49"/>
      <p:boldItalic r:id="rId50"/>
    </p:embeddedFont>
    <p:embeddedFont>
      <p:font typeface="Poppins Medium"/>
      <p:regular r:id="rId51"/>
      <p:bold r:id="rId52"/>
      <p:italic r:id="rId53"/>
      <p:boldItalic r:id="rId54"/>
    </p:embeddedFont>
    <p:embeddedFont>
      <p:font typeface="Helvetica Neue"/>
      <p:regular r:id="rId55"/>
      <p:bold r:id="rId56"/>
      <p:italic r:id="rId57"/>
      <p:boldItalic r:id="rId58"/>
    </p:embeddedFont>
    <p:embeddedFont>
      <p:font typeface="Helvetica Neue Light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0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90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.fntdata"/><Relationship Id="rId42" Type="http://schemas.openxmlformats.org/officeDocument/2006/relationships/font" Target="fonts/RobotoMedium-boldItalic.fntdata"/><Relationship Id="rId41" Type="http://schemas.openxmlformats.org/officeDocument/2006/relationships/font" Target="fonts/RobotoMedium-italic.fntdata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ibreFranklin-regular.fntdata"/><Relationship Id="rId30" Type="http://schemas.openxmlformats.org/officeDocument/2006/relationships/font" Target="fonts/RobotoBlack-boldItalic.fntdata"/><Relationship Id="rId33" Type="http://schemas.openxmlformats.org/officeDocument/2006/relationships/font" Target="fonts/LibreFranklin-italic.fntdata"/><Relationship Id="rId32" Type="http://schemas.openxmlformats.org/officeDocument/2006/relationships/font" Target="fonts/LibreFranklin-bold.fntdata"/><Relationship Id="rId35" Type="http://schemas.openxmlformats.org/officeDocument/2006/relationships/font" Target="fonts/Roboto-regular.fntdata"/><Relationship Id="rId34" Type="http://schemas.openxmlformats.org/officeDocument/2006/relationships/font" Target="fonts/LibreFranklin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RobotoMedium-regular.fntdata"/><Relationship Id="rId38" Type="http://schemas.openxmlformats.org/officeDocument/2006/relationships/font" Target="fonts/Roboto-boldItalic.fntdata"/><Relationship Id="rId62" Type="http://schemas.openxmlformats.org/officeDocument/2006/relationships/font" Target="fonts/HelveticaNeueLight-boldItalic.fntdata"/><Relationship Id="rId61" Type="http://schemas.openxmlformats.org/officeDocument/2006/relationships/font" Target="fonts/HelveticaNeueLigh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Ligh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font" Target="fonts/RobotoBlack-bold.fntdata"/><Relationship Id="rId51" Type="http://schemas.openxmlformats.org/officeDocument/2006/relationships/font" Target="fonts/PoppinsMedium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PoppinsMedium-italic.fntdata"/><Relationship Id="rId52" Type="http://schemas.openxmlformats.org/officeDocument/2006/relationships/font" Target="fonts/PoppinsMedium-bold.fntdata"/><Relationship Id="rId11" Type="http://schemas.openxmlformats.org/officeDocument/2006/relationships/slide" Target="slides/slide6.xml"/><Relationship Id="rId55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54" Type="http://schemas.openxmlformats.org/officeDocument/2006/relationships/font" Target="fonts/PoppinsMedium-boldItalic.fntdata"/><Relationship Id="rId13" Type="http://schemas.openxmlformats.org/officeDocument/2006/relationships/slide" Target="slides/slide8.xml"/><Relationship Id="rId57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56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59" Type="http://schemas.openxmlformats.org/officeDocument/2006/relationships/font" Target="fonts/HelveticaNeueLight-regular.fntdata"/><Relationship Id="rId14" Type="http://schemas.openxmlformats.org/officeDocument/2006/relationships/slide" Target="slides/slide9.xml"/><Relationship Id="rId58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b994a55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b994a55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a5521fc7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3a5521fc7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a5521fc7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a5521fc7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3a5521fc7e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3a5521fc7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a5521fc7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a5521fc7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a5521fc7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a5521fc7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a5521fc7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a5521fc7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359ccd8d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359ccd8d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359ccd8d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359ccd8d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a5521fc7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a5521fc7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a5521fc7e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a5521fc7e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741728c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741728c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a5521fc7e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a5521fc7e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a5521fc7e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a5521fc7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a5521fc7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a5521fc7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359ccd8d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359ccd8d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359ccd8d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359ccd8d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b26710ec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b26710ec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359ccd8d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359ccd8d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362ca82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362ca82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359ccd8d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359ccd8d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a5521fc7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a5521fc7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a5521fc7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a5521fc7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2" y="0"/>
            <a:ext cx="34905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title"/>
          </p:nvPr>
        </p:nvSpPr>
        <p:spPr>
          <a:xfrm>
            <a:off x="482600" y="589787"/>
            <a:ext cx="26382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b="0" sz="27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4094238" y="609599"/>
            <a:ext cx="44463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body"/>
          </p:nvPr>
        </p:nvSpPr>
        <p:spPr>
          <a:xfrm>
            <a:off x="482599" y="2282288"/>
            <a:ext cx="2638200" cy="22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indent="-2286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indent="-2286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indent="-2286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indent="-2286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82598" y="4834890"/>
            <a:ext cx="263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4094237" y="4834890"/>
            <a:ext cx="400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rtl="0" algn="l">
              <a:spcBef>
                <a:spcPts val="0"/>
              </a:spcBef>
              <a:buNone/>
              <a:defRPr b="0" i="0" sz="6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822960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4886958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 1">
  <p:cSld name="OBJECT_WITH_CAPTION_TEXT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79" name="Google Shape;79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hyperlink" Target="https://en.wikipedia.org/wiki/Power_spectrum" TargetMode="External"/><Relationship Id="rId9" Type="http://schemas.openxmlformats.org/officeDocument/2006/relationships/image" Target="../media/image33.png"/><Relationship Id="rId5" Type="http://schemas.openxmlformats.org/officeDocument/2006/relationships/hyperlink" Target="https://en.wikipedia.org/wiki/Cosine_transform" TargetMode="External"/><Relationship Id="rId6" Type="http://schemas.openxmlformats.org/officeDocument/2006/relationships/hyperlink" Target="https://en.wikipedia.org/wiki/Power_spectrum" TargetMode="External"/><Relationship Id="rId7" Type="http://schemas.openxmlformats.org/officeDocument/2006/relationships/hyperlink" Target="https://en.wikipedia.org/wiki/Nonlinear_system" TargetMode="External"/><Relationship Id="rId8" Type="http://schemas.openxmlformats.org/officeDocument/2006/relationships/hyperlink" Target="https://en.wikipedia.org/wiki/Mel_scale" TargetMode="External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hyperlink" Target="https://en.wikipedia.org/wiki/Power_spectrum" TargetMode="External"/><Relationship Id="rId9" Type="http://schemas.openxmlformats.org/officeDocument/2006/relationships/image" Target="../media/image31.png"/><Relationship Id="rId5" Type="http://schemas.openxmlformats.org/officeDocument/2006/relationships/hyperlink" Target="https://en.wikipedia.org/wiki/Cosine_transform" TargetMode="External"/><Relationship Id="rId6" Type="http://schemas.openxmlformats.org/officeDocument/2006/relationships/hyperlink" Target="https://en.wikipedia.org/wiki/Power_spectrum" TargetMode="External"/><Relationship Id="rId7" Type="http://schemas.openxmlformats.org/officeDocument/2006/relationships/hyperlink" Target="https://en.wikipedia.org/wiki/Nonlinear_system" TargetMode="External"/><Relationship Id="rId8" Type="http://schemas.openxmlformats.org/officeDocument/2006/relationships/hyperlink" Target="https://en.wikipedia.org/wiki/Mel_scal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9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37.png"/><Relationship Id="rId5" Type="http://schemas.openxmlformats.org/officeDocument/2006/relationships/image" Target="../media/image4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hyperlink" Target="https://web.stanford.edu/class/cs224n/reports/final_reports/report043.pdf" TargetMode="External"/><Relationship Id="rId9" Type="http://schemas.openxmlformats.org/officeDocument/2006/relationships/image" Target="../media/image43.jpg"/><Relationship Id="rId5" Type="http://schemas.openxmlformats.org/officeDocument/2006/relationships/hyperlink" Target="https://numpy.org/doc/stable/reference/routines.fft.html" TargetMode="External"/><Relationship Id="rId6" Type="http://schemas.openxmlformats.org/officeDocument/2006/relationships/hyperlink" Target="https://github.com/RoccoJay/Audio_to_Emotion" TargetMode="External"/><Relationship Id="rId7" Type="http://schemas.openxmlformats.org/officeDocument/2006/relationships/hyperlink" Target="https://github.com/gastryphon/Speech-Recognition---Final-Project" TargetMode="External"/><Relationship Id="rId8" Type="http://schemas.openxmlformats.org/officeDocument/2006/relationships/hyperlink" Target="https://zenodo.org/record/1188976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hyperlink" Target="http://drive.google.com/file/d/1JrVlj0S9pyCe4YZswOIYd1BbnlKybvGG/view" TargetMode="External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hyperlink" Target="http://drive.google.com/file/d/1uE3WcROMehIvQ_F6k-Tlqw72q8XYV8rA/view" TargetMode="External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299800" y="569275"/>
            <a:ext cx="193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JUL</a:t>
            </a:r>
            <a:r>
              <a:rPr lang="en">
                <a:solidFill>
                  <a:srgbClr val="FF99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8th  | PARIS</a:t>
            </a:r>
            <a:endParaRPr>
              <a:solidFill>
                <a:srgbClr val="FF99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1971600" y="1418900"/>
            <a:ext cx="5200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Speech Emotion Recognition</a:t>
            </a:r>
            <a:endParaRPr b="1" sz="59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4093025" y="3684300"/>
            <a:ext cx="491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Natanael PITOUN</a:t>
            </a:r>
            <a:endParaRPr sz="2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6592625" y="4578750"/>
            <a:ext cx="2418600" cy="431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99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NOV21</a:t>
            </a:r>
            <a:endParaRPr sz="1600">
              <a:solidFill>
                <a:srgbClr val="FF990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45854"/>
            <a:ext cx="2767850" cy="154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671250" y="1221000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561000" y="428225"/>
            <a:ext cx="7330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Preprocessing</a:t>
            </a: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: Pre-Emphasis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561000" y="805500"/>
            <a:ext cx="313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94E5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amplify high frequencies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600" y="1137250"/>
            <a:ext cx="6928799" cy="36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/>
        </p:nvSpPr>
        <p:spPr>
          <a:xfrm>
            <a:off x="671250" y="1221000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561000" y="428225"/>
            <a:ext cx="7330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Preprocessing</a:t>
            </a: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: Framing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1015650" y="1044613"/>
            <a:ext cx="711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 Medium"/>
                <a:ea typeface="Roboto Medium"/>
                <a:cs typeface="Roboto Medium"/>
                <a:sym typeface="Roboto Medium"/>
              </a:rPr>
              <a:t>A frame contains amplitude (loudness) information at a point in time. Here we take snapshots every x seconds and make them overlap by 50%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Roboto Medium"/>
                <a:ea typeface="Roboto Medium"/>
                <a:cs typeface="Roboto Medium"/>
                <a:sym typeface="Roboto Medium"/>
              </a:rPr>
              <a:t>Helps make the final data more ‘compact’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" y="2136525"/>
            <a:ext cx="809625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/>
        </p:nvSpPr>
        <p:spPr>
          <a:xfrm>
            <a:off x="671250" y="1221000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561000" y="428225"/>
            <a:ext cx="65727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Preprocessing: The Fourier Transform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503575" y="1743063"/>
            <a:ext cx="2150100" cy="20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mathematical formula that allows us to decompose a signal into it’s individual frequencies and the frequency’s amplitude.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4">
            <a:alphaModFix/>
          </a:blip>
          <a:srcRect b="0" l="0" r="0" t="9379"/>
          <a:stretch/>
        </p:blipFill>
        <p:spPr>
          <a:xfrm>
            <a:off x="2711100" y="922325"/>
            <a:ext cx="5936873" cy="35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 rotWithShape="1">
          <a:blip r:embed="rId5">
            <a:alphaModFix/>
          </a:blip>
          <a:srcRect b="0" l="0" r="0" t="26943"/>
          <a:stretch/>
        </p:blipFill>
        <p:spPr>
          <a:xfrm>
            <a:off x="2380950" y="4569900"/>
            <a:ext cx="3649950" cy="2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/>
        </p:nvSpPr>
        <p:spPr>
          <a:xfrm>
            <a:off x="561000" y="1221000"/>
            <a:ext cx="25290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“ A representation of the short-term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power spectrum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for a sound, based on a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linear cosine transform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of a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log power spectrum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on a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nonlinear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mel scale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of frequency ”.....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= One of the features the literature 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considers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important in emotion reading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561000" y="428225"/>
            <a:ext cx="82155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The Features: </a:t>
            </a:r>
            <a:r>
              <a:rPr b="1" lang="en" sz="2300">
                <a:solidFill>
                  <a:srgbClr val="2DC5FA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Mel-frequency cepstral coefficients (MFCCs)</a:t>
            </a:r>
            <a:endParaRPr b="1" sz="2300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71075" y="987925"/>
            <a:ext cx="5292850" cy="37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 rotWithShape="1">
          <a:blip r:embed="rId10">
            <a:alphaModFix/>
          </a:blip>
          <a:srcRect b="0" l="0" r="0" t="15390"/>
          <a:stretch/>
        </p:blipFill>
        <p:spPr>
          <a:xfrm>
            <a:off x="561000" y="4468625"/>
            <a:ext cx="8215500" cy="2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/>
        </p:nvSpPr>
        <p:spPr>
          <a:xfrm>
            <a:off x="561000" y="1221000"/>
            <a:ext cx="25290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“ A representation of the short-term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power spectrum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for a sound, based on a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linear cosine transform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of a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log power spectrum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on a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nonlinear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Roboto Medium"/>
                <a:ea typeface="Roboto Medium"/>
                <a:cs typeface="Roboto Medium"/>
                <a:sym typeface="Roboto Medium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mel scale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 of frequency ”.....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  <a:latin typeface="Roboto Medium"/>
                <a:ea typeface="Roboto Medium"/>
                <a:cs typeface="Roboto Medium"/>
                <a:sym typeface="Roboto Medium"/>
              </a:rPr>
              <a:t>= One of the features the literatre considers important in emotion reading</a:t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4" name="Google Shape;204;p31"/>
          <p:cNvSpPr txBox="1"/>
          <p:nvPr/>
        </p:nvSpPr>
        <p:spPr>
          <a:xfrm>
            <a:off x="561000" y="428225"/>
            <a:ext cx="82155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The Features: </a:t>
            </a:r>
            <a:r>
              <a:rPr b="1" lang="en" sz="2300">
                <a:solidFill>
                  <a:srgbClr val="2DC5FA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Mel-frequency cepstral coefficients (MFCCs)</a:t>
            </a:r>
            <a:endParaRPr b="1" sz="2300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5" name="Google Shape;205;p31"/>
          <p:cNvPicPr preferRelativeResize="0"/>
          <p:nvPr/>
        </p:nvPicPr>
        <p:blipFill rotWithShape="1">
          <a:blip r:embed="rId9">
            <a:alphaModFix/>
          </a:blip>
          <a:srcRect b="10760" l="8296" r="6350" t="7165"/>
          <a:stretch/>
        </p:blipFill>
        <p:spPr>
          <a:xfrm>
            <a:off x="4319375" y="1138925"/>
            <a:ext cx="4457125" cy="32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0475" y="4466525"/>
            <a:ext cx="7283049" cy="2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/>
        </p:nvSpPr>
        <p:spPr>
          <a:xfrm>
            <a:off x="561000" y="1221000"/>
            <a:ext cx="25290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561000" y="428225"/>
            <a:ext cx="82155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The Features: </a:t>
            </a:r>
            <a:r>
              <a:rPr lang="en" sz="2300">
                <a:solidFill>
                  <a:srgbClr val="2DC5FA"/>
                </a:solidFill>
                <a:highlight>
                  <a:srgbClr val="FCFCFC"/>
                </a:highlight>
                <a:latin typeface="Roboto Black"/>
                <a:ea typeface="Roboto Black"/>
                <a:cs typeface="Roboto Black"/>
                <a:sym typeface="Roboto Black"/>
              </a:rPr>
              <a:t>Chroma</a:t>
            </a:r>
            <a:endParaRPr sz="2300">
              <a:solidFill>
                <a:srgbClr val="2DC5FA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975" y="1112126"/>
            <a:ext cx="5226901" cy="26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 rotWithShape="1">
          <a:blip r:embed="rId5">
            <a:alphaModFix/>
          </a:blip>
          <a:srcRect b="10214" l="15268" r="11850" t="8399"/>
          <a:stretch/>
        </p:blipFill>
        <p:spPr>
          <a:xfrm>
            <a:off x="379561" y="1796250"/>
            <a:ext cx="3192477" cy="26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0700" y="4468625"/>
            <a:ext cx="5870175" cy="2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/>
        </p:nvSpPr>
        <p:spPr>
          <a:xfrm>
            <a:off x="493950" y="964950"/>
            <a:ext cx="296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CFCF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 linear transformation matrix to project FFT bins onto </a:t>
            </a:r>
            <a:r>
              <a:rPr b="1" lang="en">
                <a:solidFill>
                  <a:schemeClr val="dk1"/>
                </a:solidFill>
                <a:highlight>
                  <a:srgbClr val="F1C40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chroma</a:t>
            </a:r>
            <a:r>
              <a:rPr lang="en">
                <a:solidFill>
                  <a:schemeClr val="dk1"/>
                </a:solidFill>
                <a:highlight>
                  <a:srgbClr val="FCFCF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bins (</a:t>
            </a:r>
            <a:r>
              <a:rPr lang="en">
                <a:solidFill>
                  <a:schemeClr val="dk1"/>
                </a:solidFill>
                <a:highlight>
                  <a:srgbClr val="FCFCF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i.e. </a:t>
            </a:r>
            <a:r>
              <a:rPr lang="en">
                <a:solidFill>
                  <a:schemeClr val="dk1"/>
                </a:solidFill>
                <a:highlight>
                  <a:srgbClr val="FCFCF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pitch classes)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871150" y="439700"/>
            <a:ext cx="4879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.. Some More EDA …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5815" y="1282425"/>
            <a:ext cx="2472360" cy="30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578" y="1114409"/>
            <a:ext cx="2530650" cy="932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250" y="3754850"/>
            <a:ext cx="5343511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/>
        </p:nvSpPr>
        <p:spPr>
          <a:xfrm>
            <a:off x="6207650" y="758150"/>
            <a:ext cx="2228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No Missing values</a:t>
            </a:r>
            <a:endParaRPr b="1" sz="1500"/>
          </a:p>
        </p:txBody>
      </p:sp>
      <p:sp>
        <p:nvSpPr>
          <p:cNvPr id="227" name="Google Shape;227;p33"/>
          <p:cNvSpPr txBox="1"/>
          <p:nvPr/>
        </p:nvSpPr>
        <p:spPr>
          <a:xfrm>
            <a:off x="671250" y="2217050"/>
            <a:ext cx="4879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have </a:t>
            </a:r>
            <a:r>
              <a:rPr b="1" lang="en" sz="1500"/>
              <a:t>2452</a:t>
            </a:r>
            <a:r>
              <a:rPr lang="en" sz="1500"/>
              <a:t> Sang &amp; Spoken Sentences with </a:t>
            </a:r>
            <a:r>
              <a:rPr b="1" lang="en" sz="1500"/>
              <a:t>1 Emotion column</a:t>
            </a:r>
            <a:r>
              <a:rPr lang="en" sz="1500"/>
              <a:t> (encoded in integers) &amp; </a:t>
            </a:r>
            <a:r>
              <a:rPr b="1" lang="en" sz="1500"/>
              <a:t>180 columns</a:t>
            </a:r>
            <a:r>
              <a:rPr lang="en" sz="1500"/>
              <a:t> representing our sound properties transformed into </a:t>
            </a:r>
            <a:r>
              <a:rPr b="1" lang="en" sz="1500"/>
              <a:t>arrays </a:t>
            </a:r>
            <a:r>
              <a:rPr lang="en" sz="1500"/>
              <a:t>(list of numbers)</a:t>
            </a:r>
            <a:endParaRPr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3" name="Google Shape;233;p34"/>
          <p:cNvSpPr txBox="1"/>
          <p:nvPr/>
        </p:nvSpPr>
        <p:spPr>
          <a:xfrm>
            <a:off x="753900" y="485650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Before &amp; After Scaling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250" y="1085013"/>
            <a:ext cx="4276746" cy="24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5925" y="922325"/>
            <a:ext cx="2483175" cy="30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625" y="4130988"/>
            <a:ext cx="618867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7225" y="4388200"/>
            <a:ext cx="4075025" cy="3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/>
        </p:nvSpPr>
        <p:spPr>
          <a:xfrm>
            <a:off x="5215275" y="579550"/>
            <a:ext cx="35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Standardizing all values to between 0:1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/>
        </p:nvSpPr>
        <p:spPr>
          <a:xfrm>
            <a:off x="393625" y="439725"/>
            <a:ext cx="75975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Now…. The Fun Part: 	Modelling		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4" name="Google Shape;244;p35"/>
          <p:cNvSpPr txBox="1"/>
          <p:nvPr/>
        </p:nvSpPr>
        <p:spPr>
          <a:xfrm>
            <a:off x="1470400" y="1700150"/>
            <a:ext cx="66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5"/>
          <p:cNvSpPr txBox="1"/>
          <p:nvPr/>
        </p:nvSpPr>
        <p:spPr>
          <a:xfrm>
            <a:off x="425025" y="1102800"/>
            <a:ext cx="642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features, Many manipulations  … a lot of going back and forth between      running models and reprocessing sound to re-extract features with different filters and functions</a:t>
            </a:r>
            <a:endParaRPr/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25" y="2192251"/>
            <a:ext cx="8061126" cy="174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/>
        </p:nvSpPr>
        <p:spPr>
          <a:xfrm>
            <a:off x="393625" y="439725"/>
            <a:ext cx="75975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Modelling		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1470400" y="1700150"/>
            <a:ext cx="66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6"/>
          <p:cNvSpPr txBox="1"/>
          <p:nvPr/>
        </p:nvSpPr>
        <p:spPr>
          <a:xfrm>
            <a:off x="677750" y="1432550"/>
            <a:ext cx="3561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models I have </a:t>
            </a:r>
            <a:r>
              <a:rPr lang="en"/>
              <a:t>considered</a:t>
            </a:r>
            <a:r>
              <a:rPr lang="en"/>
              <a:t> for this study: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Gaussian Classifier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MLP (Multi Layer Percetron)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Decision Tree Classifier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Logistic Regression Classifier</a:t>
            </a: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 rotWithShape="1">
          <a:blip r:embed="rId4">
            <a:alphaModFix/>
          </a:blip>
          <a:srcRect b="6798" l="4895" r="10844" t="-2282"/>
          <a:stretch/>
        </p:blipFill>
        <p:spPr>
          <a:xfrm>
            <a:off x="4503075" y="1329150"/>
            <a:ext cx="4101023" cy="33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/>
        </p:nvSpPr>
        <p:spPr>
          <a:xfrm>
            <a:off x="608825" y="3411775"/>
            <a:ext cx="379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Supervised Learning Models,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we knew what to test</a:t>
            </a:r>
            <a:endParaRPr/>
          </a:p>
        </p:txBody>
      </p:sp>
      <p:sp>
        <p:nvSpPr>
          <p:cNvPr id="256" name="Google Shape;256;p36"/>
          <p:cNvSpPr txBox="1"/>
          <p:nvPr/>
        </p:nvSpPr>
        <p:spPr>
          <a:xfrm>
            <a:off x="608825" y="3767875"/>
            <a:ext cx="39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671250" y="829225"/>
            <a:ext cx="5577300" cy="3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Human Emotion Reading through Vocal Characteristics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Being able to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recognize emotion</a:t>
            </a: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in the context of increasing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distanced communications</a:t>
            </a: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can: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Bring valuable insight into the situation of the speaker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attitude towards the audience 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Her view of the topic in question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Fit a response/Approach to a target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Applications: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Profiling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Customer</a:t>
            </a: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satisfaction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○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Live Call Center Usage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GOAL / Business Case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265309" y="1291766"/>
            <a:ext cx="4503301" cy="25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/>
        </p:nvSpPr>
        <p:spPr>
          <a:xfrm>
            <a:off x="393625" y="439725"/>
            <a:ext cx="75975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Best (Proved Result) with MLP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1470400" y="1700150"/>
            <a:ext cx="66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7"/>
          <p:cNvSpPr txBox="1"/>
          <p:nvPr/>
        </p:nvSpPr>
        <p:spPr>
          <a:xfrm>
            <a:off x="425025" y="1102800"/>
            <a:ext cx="39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7"/>
          <p:cNvSpPr txBox="1"/>
          <p:nvPr/>
        </p:nvSpPr>
        <p:spPr>
          <a:xfrm>
            <a:off x="539900" y="1757575"/>
            <a:ext cx="27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7"/>
          <p:cNvSpPr txBox="1"/>
          <p:nvPr/>
        </p:nvSpPr>
        <p:spPr>
          <a:xfrm>
            <a:off x="539900" y="995100"/>
            <a:ext cx="399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best here: the MLP, at a low Alpha setting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Neural Network model (works like a brain)</a:t>
            </a:r>
            <a:endParaRPr/>
          </a:p>
        </p:txBody>
      </p:sp>
      <p:pic>
        <p:nvPicPr>
          <p:cNvPr id="266" name="Google Shape;2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850" y="1826500"/>
            <a:ext cx="6569051" cy="26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/>
        </p:nvSpPr>
        <p:spPr>
          <a:xfrm>
            <a:off x="393625" y="439725"/>
            <a:ext cx="75975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Best (Proved Result) with MLP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38"/>
          <p:cNvSpPr txBox="1"/>
          <p:nvPr/>
        </p:nvSpPr>
        <p:spPr>
          <a:xfrm>
            <a:off x="1470400" y="1700150"/>
            <a:ext cx="66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8"/>
          <p:cNvSpPr txBox="1"/>
          <p:nvPr/>
        </p:nvSpPr>
        <p:spPr>
          <a:xfrm>
            <a:off x="425025" y="1102800"/>
            <a:ext cx="39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8"/>
          <p:cNvSpPr txBox="1"/>
          <p:nvPr/>
        </p:nvSpPr>
        <p:spPr>
          <a:xfrm>
            <a:off x="539900" y="1757575"/>
            <a:ext cx="27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8"/>
          <p:cNvSpPr txBox="1"/>
          <p:nvPr/>
        </p:nvSpPr>
        <p:spPr>
          <a:xfrm>
            <a:off x="539900" y="995100"/>
            <a:ext cx="399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best here: the MLP, at a low Alpha setting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Neural Network model (works like a brain)</a:t>
            </a:r>
            <a:endParaRPr/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7000" y="1769050"/>
            <a:ext cx="6616800" cy="26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/>
        </p:nvSpPr>
        <p:spPr>
          <a:xfrm>
            <a:off x="393625" y="439725"/>
            <a:ext cx="75975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TPOT &amp; Auto Machine Learning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39"/>
          <p:cNvSpPr txBox="1"/>
          <p:nvPr/>
        </p:nvSpPr>
        <p:spPr>
          <a:xfrm>
            <a:off x="1470400" y="1700150"/>
            <a:ext cx="66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9"/>
          <p:cNvSpPr txBox="1"/>
          <p:nvPr/>
        </p:nvSpPr>
        <p:spPr>
          <a:xfrm>
            <a:off x="425025" y="1102800"/>
            <a:ext cx="64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 rotWithShape="1">
          <a:blip r:embed="rId4">
            <a:alphaModFix/>
          </a:blip>
          <a:srcRect b="11560" l="3277" r="34525" t="16232"/>
          <a:stretch/>
        </p:blipFill>
        <p:spPr>
          <a:xfrm>
            <a:off x="999117" y="1102804"/>
            <a:ext cx="6938709" cy="10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6700" y="1922979"/>
            <a:ext cx="3041116" cy="266604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9"/>
          <p:cNvSpPr txBox="1"/>
          <p:nvPr/>
        </p:nvSpPr>
        <p:spPr>
          <a:xfrm>
            <a:off x="884525" y="2571750"/>
            <a:ext cx="3262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of the writing of those slides…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can’t find out how I got this result (with witnesses)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 had to put it out there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/>
        </p:nvSpPr>
        <p:spPr>
          <a:xfrm>
            <a:off x="671250" y="968750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92" name="Google Shape;292;p40"/>
          <p:cNvSpPr txBox="1"/>
          <p:nvPr/>
        </p:nvSpPr>
        <p:spPr>
          <a:xfrm>
            <a:off x="5732225" y="1045350"/>
            <a:ext cx="28746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I would now love to answer your questions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40"/>
          <p:cNvSpPr txBox="1"/>
          <p:nvPr/>
        </p:nvSpPr>
        <p:spPr>
          <a:xfrm>
            <a:off x="461875" y="3607075"/>
            <a:ext cx="65826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https://web.stanford.edu/class/cs224n/reports/final_reports/report043.pdf</a:t>
            </a:r>
            <a:endParaRPr sz="12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https://numpy.org/doc/stable/reference/routines.fft.html</a:t>
            </a:r>
            <a:endParaRPr sz="1200" u="sng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https://github.com/RoccoJay/Audio_to_Emotion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Repo on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7"/>
              </a:rPr>
              <a:t>https://github.com/gastryphon/Speech-Recognition---Final-Project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RAVDESS Dataset from </a:t>
            </a:r>
            <a:r>
              <a:rPr lang="en" sz="1200" u="sng">
                <a:solidFill>
                  <a:srgbClr val="2A649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https://zenodo.org/record/1188976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4" name="Google Shape;294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1875" y="475300"/>
            <a:ext cx="4971677" cy="30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481850" y="922325"/>
            <a:ext cx="47289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Poppins"/>
              <a:buChar char="●"/>
            </a:pPr>
            <a:r>
              <a:rPr b="1" lang="en" sz="13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Import the files and necessary libraries</a:t>
            </a:r>
            <a:endParaRPr b="1" sz="13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Medium"/>
              <a:buChar char="○"/>
            </a:pPr>
            <a:r>
              <a:rPr lang="en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Librosa</a:t>
            </a:r>
            <a:endParaRPr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 Medium"/>
              <a:buChar char="○"/>
            </a:pPr>
            <a:r>
              <a:rPr lang="en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Good Ol’ Numpy, Pandas,..</a:t>
            </a:r>
            <a:endParaRPr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●"/>
            </a:pP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Processing </a:t>
            </a: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/ Extraction of valuable feature</a:t>
            </a:r>
            <a:endParaRPr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○"/>
            </a:pPr>
            <a:r>
              <a:rPr lang="en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 this case, had to “make”  the data</a:t>
            </a:r>
            <a:endParaRPr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●"/>
            </a:pP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EDA </a:t>
            </a:r>
            <a:r>
              <a:rPr lang="en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(Exploratory Data Analysis)</a:t>
            </a:r>
            <a:endParaRPr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●"/>
            </a:pP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Modelling</a:t>
            </a:r>
            <a:endParaRPr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●"/>
            </a:pP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Tuning the models &amp; reprocessing</a:t>
            </a:r>
            <a:endParaRPr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Char char="●"/>
            </a:pPr>
            <a:r>
              <a:rPr b="1" lang="en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REPEAT</a:t>
            </a:r>
            <a:endParaRPr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829225" y="526675"/>
            <a:ext cx="3627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The Plan 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5301325" y="1216250"/>
            <a:ext cx="291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388" y="26636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6925" y="805100"/>
            <a:ext cx="2280414" cy="8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9250" y="3160025"/>
            <a:ext cx="14097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3300" y="1631748"/>
            <a:ext cx="2624550" cy="12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/>
        </p:nvSpPr>
        <p:spPr>
          <a:xfrm>
            <a:off x="448000" y="922325"/>
            <a:ext cx="62553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Gender Equal Open Access Datase (12/12)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Consist of </a:t>
            </a: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.wav Audio Files arranged in Song/Speech folders 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and Actor# subfolders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Regular Speech and Songs by actors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 Emotions: Neutral, Calm, Sadness, Happiness, Anger,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		     Surprise, Disgust &amp; Joy 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Poppins Medium"/>
                <a:ea typeface="Poppins Medium"/>
                <a:cs typeface="Poppins Medium"/>
                <a:sym typeface="Poppins Medium"/>
              </a:rPr>
              <a:t>Two levels of emotional intensity (normal, strong) &amp; Neutral expression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Reliable data tested for those 8 different emotions by 247 individuals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Medium"/>
              <a:buChar char="●"/>
            </a:pPr>
            <a:r>
              <a:rPr lang="en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database includes video recordings (useful for Image/Sound  crossover studies)</a:t>
            </a:r>
            <a:endParaRPr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561000" y="367600"/>
            <a:ext cx="77550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2DC5F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Ryerson Audio-Visual Database of Emotional Speech and Song (RAVDESS)</a:t>
            </a:r>
            <a:endParaRPr b="1" sz="1800">
              <a:solidFill>
                <a:srgbClr val="2DC5F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5316000" y="634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5301325" y="1216250"/>
            <a:ext cx="291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9980" y="1389263"/>
            <a:ext cx="2228320" cy="19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 title="03-01-02-01-02-02-08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8650" y="3546363"/>
            <a:ext cx="1030800" cy="10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/>
        </p:nvSpPr>
        <p:spPr>
          <a:xfrm>
            <a:off x="671250" y="922325"/>
            <a:ext cx="6014400" cy="3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Let’s look at the information we have from the get go…</a:t>
            </a:r>
            <a:endParaRPr sz="15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 elements can be extracted:</a:t>
            </a:r>
            <a:endParaRPr sz="15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-3238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File type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Audio-only (03)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Song or Speech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(02)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Sentiment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Calm (01)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Intensity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Normal (01)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of Two Statements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"kids" (02)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First or 2nd repetition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(01)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"/>
              <a:buAutoNum type="arabicPeriod"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Actor Numbe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r: (12)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            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Gender </a:t>
            </a:r>
            <a:r>
              <a:rPr lang="en" sz="15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(induced): Male, as the actor ID number is uneven</a:t>
            </a:r>
            <a:endParaRPr sz="15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561000" y="428225"/>
            <a:ext cx="80316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Initial Exploratory Data Analysis  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405" y="1432538"/>
            <a:ext cx="3630295" cy="5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4572000" y="2061500"/>
            <a:ext cx="4192800" cy="19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After Research, the most important for our purpose were selected to initiate our data: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Sentiment (our y -what we are testing for-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Gender (since the distinction can slightly improve accuracy score by explaining variations in tone)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575" y="3738775"/>
            <a:ext cx="2320350" cy="9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/>
        </p:nvSpPr>
        <p:spPr>
          <a:xfrm>
            <a:off x="688075" y="979750"/>
            <a:ext cx="36594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After looping true the audio files.. Checking everything is in order</a:t>
            </a:r>
            <a:endParaRPr sz="15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… EDA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25" y="1821400"/>
            <a:ext cx="3509250" cy="3001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0125" y="1821400"/>
            <a:ext cx="4491726" cy="280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4928100" y="781150"/>
            <a:ext cx="3509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After some testing, Neutral &amp; Calm were dropped to retain the 6 basic human emotions according to Pr. Eckman, Phd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/>
        </p:nvSpPr>
        <p:spPr>
          <a:xfrm>
            <a:off x="671250" y="1221000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Feature Extraction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238" y="2482300"/>
            <a:ext cx="665797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 title="03-02-02-01-02-02-13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4750" y="465875"/>
            <a:ext cx="904825" cy="9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/>
          <p:nvPr/>
        </p:nvSpPr>
        <p:spPr>
          <a:xfrm flipH="1" rot="-5400000">
            <a:off x="4084413" y="1543400"/>
            <a:ext cx="865500" cy="766200"/>
          </a:xfrm>
          <a:prstGeom prst="stripedRightArrow">
            <a:avLst>
              <a:gd fmla="val 40029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/>
        </p:nvSpPr>
        <p:spPr>
          <a:xfrm>
            <a:off x="815600" y="1114275"/>
            <a:ext cx="3136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How to go from sound to a bunch of numbers a computer can predict human emotion on?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8" name="Google Shape;148;p24"/>
          <p:cNvSpPr txBox="1"/>
          <p:nvPr/>
        </p:nvSpPr>
        <p:spPr>
          <a:xfrm>
            <a:off x="5440200" y="1114275"/>
            <a:ext cx="309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edium"/>
                <a:ea typeface="Roboto Medium"/>
                <a:cs typeface="Roboto Medium"/>
                <a:sym typeface="Roboto Medium"/>
              </a:rPr>
              <a:t>Unlike most tools &amp; models which need to understand the words, we want to capture the emotion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/>
        </p:nvSpPr>
        <p:spPr>
          <a:xfrm>
            <a:off x="671250" y="1221000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Feature Extraction</a:t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9775" y="-356100"/>
            <a:ext cx="10021375" cy="59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/>
        </p:nvSpPr>
        <p:spPr>
          <a:xfrm>
            <a:off x="11475" y="-538800"/>
            <a:ext cx="740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…</a:t>
            </a:r>
            <a:r>
              <a:rPr b="1" lang="en" sz="23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Feature Extraction &amp; Preprocessing 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-314500" y="-68950"/>
            <a:ext cx="3875700" cy="59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“Prepping” the sound so the future values we get are more meaningful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 steps are usually involved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: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Pre-Emphasis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Framing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Hamming (not done to not risk losing features)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Feature extraction &amp; 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The Fourier Transform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/>
        </p:nvSpPr>
        <p:spPr>
          <a:xfrm>
            <a:off x="561000" y="1221000"/>
            <a:ext cx="2529000" cy="3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02122"/>
              </a:solidFill>
              <a:highlight>
                <a:srgbClr val="FFFFFF"/>
              </a:highlight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561000" y="428225"/>
            <a:ext cx="82155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Other Preprocessing Functions I have </a:t>
            </a:r>
            <a:r>
              <a:rPr lang="en" sz="2300">
                <a:solidFill>
                  <a:srgbClr val="2DC5FA"/>
                </a:solidFill>
                <a:latin typeface="Roboto Black"/>
                <a:ea typeface="Roboto Black"/>
                <a:cs typeface="Roboto Black"/>
                <a:sym typeface="Roboto Black"/>
              </a:rPr>
              <a:t>considered</a:t>
            </a:r>
            <a:endParaRPr sz="2300">
              <a:solidFill>
                <a:srgbClr val="2DC5FA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3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93950" y="964950"/>
            <a:ext cx="637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CFCFC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Despite the stretch and white noise being widely used in sound preprocessing, I did not find them useful for the purpose of determining emotion</a:t>
            </a:r>
            <a:endParaRPr>
              <a:solidFill>
                <a:schemeClr val="dk1"/>
              </a:solidFill>
              <a:highlight>
                <a:srgbClr val="FCFCFC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1275" y="1628575"/>
            <a:ext cx="6295225" cy="30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